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61" r:id="rId4"/>
    <p:sldId id="258" r:id="rId5"/>
    <p:sldId id="260" r:id="rId6"/>
    <p:sldId id="259" r:id="rId7"/>
    <p:sldId id="263" r:id="rId8"/>
    <p:sldId id="262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6" autoAdjust="0"/>
    <p:restoredTop sz="94660"/>
  </p:normalViewPr>
  <p:slideViewPr>
    <p:cSldViewPr snapToGrid="0">
      <p:cViewPr varScale="1">
        <p:scale>
          <a:sx n="68" d="100"/>
          <a:sy n="68" d="100"/>
        </p:scale>
        <p:origin x="81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olo e sotto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zio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cheda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cheda nome cita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5/27/2020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5/27/2020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5/27/2020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5/27/2020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ohsconnect.it/it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hyperlink" Target="mailto:info@ohsconnect.it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5433356-03F4-4BE3-A8B6-2AB8135D0EF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786158" y="2738325"/>
            <a:ext cx="8915399" cy="2262781"/>
          </a:xfrm>
        </p:spPr>
        <p:txBody>
          <a:bodyPr>
            <a:normAutofit/>
          </a:bodyPr>
          <a:lstStyle/>
          <a:p>
            <a:br>
              <a:rPr lang="it-IT" sz="5300" b="1" dirty="0"/>
            </a:br>
            <a:r>
              <a:rPr lang="it-IT" sz="3100" b="1" dirty="0"/>
              <a:t>microimprese e studi professionali</a:t>
            </a:r>
            <a:br>
              <a:rPr lang="it-IT" dirty="0"/>
            </a:br>
            <a:r>
              <a:rPr lang="it-IT" dirty="0"/>
              <a:t>SICUREZZA SUL LAVORO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CEBA39A8-C5FD-4C0F-B51B-62AA884B40F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786158" y="5288723"/>
            <a:ext cx="8915399" cy="1126283"/>
          </a:xfrm>
        </p:spPr>
        <p:txBody>
          <a:bodyPr/>
          <a:lstStyle/>
          <a:p>
            <a:r>
              <a:rPr lang="it-IT" dirty="0"/>
              <a:t>LA CONFORMITA’ IN CINQUE PASSI + UNO</a:t>
            </a:r>
          </a:p>
        </p:txBody>
      </p:sp>
      <p:pic>
        <p:nvPicPr>
          <p:cNvPr id="4" name="Immagine 3">
            <a:extLst>
              <a:ext uri="{FF2B5EF4-FFF2-40B4-BE49-F238E27FC236}">
                <a16:creationId xmlns:a16="http://schemas.microsoft.com/office/drawing/2014/main" id="{32823EA9-04E9-40AD-ADD0-423244AD50D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48792" y="-20814"/>
            <a:ext cx="5702235" cy="1280890"/>
          </a:xfrm>
          <a:prstGeom prst="rect">
            <a:avLst/>
          </a:prstGeom>
        </p:spPr>
      </p:pic>
      <p:sp>
        <p:nvSpPr>
          <p:cNvPr id="5" name="Sottotitolo 2">
            <a:extLst>
              <a:ext uri="{FF2B5EF4-FFF2-40B4-BE49-F238E27FC236}">
                <a16:creationId xmlns:a16="http://schemas.microsoft.com/office/drawing/2014/main" id="{544EF7EC-7543-4F3E-AC57-BE8FFE611C36}"/>
              </a:ext>
            </a:extLst>
          </p:cNvPr>
          <p:cNvSpPr txBox="1">
            <a:spLocks/>
          </p:cNvSpPr>
          <p:nvPr/>
        </p:nvSpPr>
        <p:spPr>
          <a:xfrm>
            <a:off x="2786159" y="1237957"/>
            <a:ext cx="8915399" cy="175032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t-IT" dirty="0"/>
              <a:t>Sito internet			</a:t>
            </a:r>
            <a:r>
              <a:rPr lang="it-IT" dirty="0">
                <a:hlinkClick r:id="rId3"/>
              </a:rPr>
              <a:t>ohsconnect.it</a:t>
            </a:r>
            <a:endParaRPr lang="it-IT" dirty="0"/>
          </a:p>
          <a:p>
            <a:r>
              <a:rPr lang="it-IT" dirty="0"/>
              <a:t>Email				</a:t>
            </a:r>
            <a:r>
              <a:rPr lang="it-IT" dirty="0">
                <a:hlinkClick r:id="rId4"/>
              </a:rPr>
              <a:t>info@ohsconnect.it</a:t>
            </a:r>
            <a:endParaRPr lang="it-IT" dirty="0"/>
          </a:p>
          <a:p>
            <a:r>
              <a:rPr lang="it-IT" dirty="0"/>
              <a:t>Tel./</a:t>
            </a:r>
            <a:r>
              <a:rPr lang="it-IT" dirty="0" err="1"/>
              <a:t>whatsApp</a:t>
            </a:r>
            <a:r>
              <a:rPr lang="it-IT" dirty="0"/>
              <a:t>		347.63.57.543	</a:t>
            </a:r>
          </a:p>
        </p:txBody>
      </p:sp>
    </p:spTree>
    <p:extLst>
      <p:ext uri="{BB962C8B-B14F-4D97-AF65-F5344CB8AC3E}">
        <p14:creationId xmlns:p14="http://schemas.microsoft.com/office/powerpoint/2010/main" val="32191504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AC50D90-8327-4689-AF7F-80FEA9BC6C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89212" y="1636984"/>
            <a:ext cx="8911687" cy="1280890"/>
          </a:xfrm>
        </p:spPr>
        <p:txBody>
          <a:bodyPr>
            <a:normAutofit fontScale="90000"/>
          </a:bodyPr>
          <a:lstStyle/>
          <a:p>
            <a:br>
              <a:rPr lang="it-IT" sz="2800" dirty="0"/>
            </a:br>
            <a:r>
              <a:rPr lang="it-IT" sz="2800" dirty="0"/>
              <a:t>Chi fa cosa?</a:t>
            </a:r>
            <a:br>
              <a:rPr lang="it-IT" b="1" dirty="0"/>
            </a:br>
            <a:r>
              <a:rPr lang="it-IT" b="1" dirty="0"/>
              <a:t>Organizzazione dei ruoli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49FABB72-935F-4059-99F8-1D9AFF8928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3315287"/>
            <a:ext cx="5401237" cy="1059766"/>
          </a:xfrm>
        </p:spPr>
        <p:txBody>
          <a:bodyPr>
            <a:normAutofit/>
          </a:bodyPr>
          <a:lstStyle/>
          <a:p>
            <a:r>
              <a:rPr lang="it-IT" dirty="0"/>
              <a:t>RSPP</a:t>
            </a:r>
          </a:p>
          <a:p>
            <a:r>
              <a:rPr lang="it-IT" dirty="0"/>
              <a:t>Formazione sul ruolo</a:t>
            </a:r>
          </a:p>
        </p:txBody>
      </p:sp>
      <p:sp>
        <p:nvSpPr>
          <p:cNvPr id="4" name="Segnaposto contenuto 2">
            <a:extLst>
              <a:ext uri="{FF2B5EF4-FFF2-40B4-BE49-F238E27FC236}">
                <a16:creationId xmlns:a16="http://schemas.microsoft.com/office/drawing/2014/main" id="{FEA9BDF6-F69E-4DA2-A2B1-E8D8392686E5}"/>
              </a:ext>
            </a:extLst>
          </p:cNvPr>
          <p:cNvSpPr txBox="1">
            <a:spLocks/>
          </p:cNvSpPr>
          <p:nvPr/>
        </p:nvSpPr>
        <p:spPr>
          <a:xfrm>
            <a:off x="2589212" y="3193366"/>
            <a:ext cx="7013576" cy="175963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it-IT" sz="3200" b="1" dirty="0">
              <a:solidFill>
                <a:schemeClr val="tx1"/>
              </a:solidFill>
            </a:endParaRPr>
          </a:p>
        </p:txBody>
      </p:sp>
      <p:sp>
        <p:nvSpPr>
          <p:cNvPr id="5" name="Segnaposto contenuto 2">
            <a:extLst>
              <a:ext uri="{FF2B5EF4-FFF2-40B4-BE49-F238E27FC236}">
                <a16:creationId xmlns:a16="http://schemas.microsoft.com/office/drawing/2014/main" id="{5E261585-619D-47F6-84DB-C2F963EB6640}"/>
              </a:ext>
            </a:extLst>
          </p:cNvPr>
          <p:cNvSpPr txBox="1">
            <a:spLocks/>
          </p:cNvSpPr>
          <p:nvPr/>
        </p:nvSpPr>
        <p:spPr>
          <a:xfrm>
            <a:off x="2589212" y="736286"/>
            <a:ext cx="4078875" cy="6454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it-IT" sz="3200" b="1" dirty="0">
                <a:solidFill>
                  <a:srgbClr val="C00000"/>
                </a:solidFill>
              </a:rPr>
              <a:t>PASSO 1</a:t>
            </a:r>
          </a:p>
        </p:txBody>
      </p:sp>
      <p:pic>
        <p:nvPicPr>
          <p:cNvPr id="6" name="Immagine 5">
            <a:extLst>
              <a:ext uri="{FF2B5EF4-FFF2-40B4-BE49-F238E27FC236}">
                <a16:creationId xmlns:a16="http://schemas.microsoft.com/office/drawing/2014/main" id="{1FF7752F-130E-45DD-8DAE-FEEC472DF99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52313" y="-16335"/>
            <a:ext cx="5702235" cy="12808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53830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8628B32-03EE-4282-AF78-13E89B8549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2148110"/>
            <a:ext cx="8911687" cy="1280890"/>
          </a:xfrm>
        </p:spPr>
        <p:txBody>
          <a:bodyPr/>
          <a:lstStyle/>
          <a:p>
            <a:r>
              <a:rPr lang="it-IT" b="1" dirty="0">
                <a:solidFill>
                  <a:schemeClr val="tx1"/>
                </a:solidFill>
              </a:rPr>
              <a:t>VALUTAZIONE DEI RISCHI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A5A0025-B309-47F0-941D-6710E22191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92925" y="3273083"/>
            <a:ext cx="6582923" cy="876886"/>
          </a:xfrm>
        </p:spPr>
        <p:txBody>
          <a:bodyPr/>
          <a:lstStyle/>
          <a:p>
            <a:pPr marL="0" indent="0">
              <a:buNone/>
            </a:pPr>
            <a:r>
              <a:rPr lang="it-IT" dirty="0">
                <a:solidFill>
                  <a:schemeClr val="tx1"/>
                </a:solidFill>
              </a:rPr>
              <a:t>Redazione DVR (</a:t>
            </a:r>
            <a:r>
              <a:rPr lang="it-IT" b="1" dirty="0">
                <a:solidFill>
                  <a:schemeClr val="tx1"/>
                </a:solidFill>
              </a:rPr>
              <a:t>documento di valutazione dei rischi</a:t>
            </a:r>
            <a:r>
              <a:rPr lang="it-IT" dirty="0">
                <a:solidFill>
                  <a:schemeClr val="tx1"/>
                </a:solidFill>
              </a:rPr>
              <a:t>)</a:t>
            </a:r>
          </a:p>
          <a:p>
            <a:endParaRPr lang="it-IT" dirty="0"/>
          </a:p>
        </p:txBody>
      </p:sp>
      <p:sp>
        <p:nvSpPr>
          <p:cNvPr id="4" name="Segnaposto contenuto 2">
            <a:extLst>
              <a:ext uri="{FF2B5EF4-FFF2-40B4-BE49-F238E27FC236}">
                <a16:creationId xmlns:a16="http://schemas.microsoft.com/office/drawing/2014/main" id="{0B4A5F0E-9F92-4A68-9A41-D649C9DA57CE}"/>
              </a:ext>
            </a:extLst>
          </p:cNvPr>
          <p:cNvSpPr txBox="1">
            <a:spLocks/>
          </p:cNvSpPr>
          <p:nvPr/>
        </p:nvSpPr>
        <p:spPr>
          <a:xfrm>
            <a:off x="2589212" y="736286"/>
            <a:ext cx="4078875" cy="6454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it-IT" sz="3200" b="1" dirty="0">
                <a:solidFill>
                  <a:srgbClr val="C00000"/>
                </a:solidFill>
              </a:rPr>
              <a:t>PASSO 2</a:t>
            </a:r>
          </a:p>
        </p:txBody>
      </p:sp>
      <p:pic>
        <p:nvPicPr>
          <p:cNvPr id="5" name="Immagine 4">
            <a:extLst>
              <a:ext uri="{FF2B5EF4-FFF2-40B4-BE49-F238E27FC236}">
                <a16:creationId xmlns:a16="http://schemas.microsoft.com/office/drawing/2014/main" id="{86C04BDE-C91E-4077-BE25-12ED6817BE6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52313" y="-16335"/>
            <a:ext cx="5702235" cy="12808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56097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97868C3-547F-49C0-93FA-6D849A9045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2148110"/>
            <a:ext cx="8911687" cy="1280890"/>
          </a:xfrm>
        </p:spPr>
        <p:txBody>
          <a:bodyPr/>
          <a:lstStyle/>
          <a:p>
            <a:r>
              <a:rPr lang="it-IT" b="1" dirty="0"/>
              <a:t>FORMAZIONE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4B89A48-0F7B-4230-B03C-C28065F25E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92925" y="3823625"/>
            <a:ext cx="6864277" cy="2410265"/>
          </a:xfrm>
        </p:spPr>
        <p:txBody>
          <a:bodyPr/>
          <a:lstStyle/>
          <a:p>
            <a:r>
              <a:rPr lang="it-IT" dirty="0"/>
              <a:t>Datore di lavoro – RSPP</a:t>
            </a:r>
          </a:p>
          <a:p>
            <a:r>
              <a:rPr lang="it-IT" dirty="0"/>
              <a:t>RLS</a:t>
            </a:r>
          </a:p>
          <a:p>
            <a:r>
              <a:rPr lang="it-IT" dirty="0"/>
              <a:t>Addetto antincendio</a:t>
            </a:r>
          </a:p>
          <a:p>
            <a:r>
              <a:rPr lang="it-IT" dirty="0"/>
              <a:t>Addetto primo soccorso</a:t>
            </a:r>
          </a:p>
          <a:p>
            <a:r>
              <a:rPr lang="it-IT" dirty="0"/>
              <a:t>lavoratori</a:t>
            </a:r>
          </a:p>
          <a:p>
            <a:endParaRPr lang="it-IT" dirty="0"/>
          </a:p>
        </p:txBody>
      </p:sp>
      <p:sp>
        <p:nvSpPr>
          <p:cNvPr id="4" name="Segnaposto contenuto 2">
            <a:extLst>
              <a:ext uri="{FF2B5EF4-FFF2-40B4-BE49-F238E27FC236}">
                <a16:creationId xmlns:a16="http://schemas.microsoft.com/office/drawing/2014/main" id="{F556B55C-F146-44F6-9B7A-C73DFC88BFA7}"/>
              </a:ext>
            </a:extLst>
          </p:cNvPr>
          <p:cNvSpPr txBox="1">
            <a:spLocks/>
          </p:cNvSpPr>
          <p:nvPr/>
        </p:nvSpPr>
        <p:spPr>
          <a:xfrm>
            <a:off x="2589212" y="736286"/>
            <a:ext cx="4078875" cy="6454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it-IT" sz="3200" b="1" dirty="0">
                <a:solidFill>
                  <a:srgbClr val="C00000"/>
                </a:solidFill>
              </a:rPr>
              <a:t>PASSO 3</a:t>
            </a:r>
          </a:p>
        </p:txBody>
      </p:sp>
      <p:pic>
        <p:nvPicPr>
          <p:cNvPr id="6" name="Immagine 5">
            <a:extLst>
              <a:ext uri="{FF2B5EF4-FFF2-40B4-BE49-F238E27FC236}">
                <a16:creationId xmlns:a16="http://schemas.microsoft.com/office/drawing/2014/main" id="{24736EF9-79B9-4ED0-8403-FC20C59CDEF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52313" y="-16335"/>
            <a:ext cx="5702235" cy="12808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0576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1F53C94-DBBB-4FC9-A6A2-4372903C81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01754" y="1369698"/>
            <a:ext cx="8911687" cy="1280890"/>
          </a:xfrm>
        </p:spPr>
        <p:txBody>
          <a:bodyPr/>
          <a:lstStyle/>
          <a:p>
            <a:br>
              <a:rPr lang="it-IT" b="1" dirty="0"/>
            </a:br>
            <a:r>
              <a:rPr lang="it-IT" b="1" dirty="0"/>
              <a:t>Gestione emergenze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08E98B9A-85C5-41C1-A7D0-B78040B89C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01754" y="3119512"/>
            <a:ext cx="5921742" cy="1833489"/>
          </a:xfrm>
        </p:spPr>
        <p:txBody>
          <a:bodyPr/>
          <a:lstStyle/>
          <a:p>
            <a:r>
              <a:rPr lang="it-IT" dirty="0"/>
              <a:t>Procedura gestione emergenza</a:t>
            </a:r>
          </a:p>
          <a:p>
            <a:r>
              <a:rPr lang="it-IT" dirty="0"/>
              <a:t>Dotazione presidi antincendio</a:t>
            </a:r>
          </a:p>
          <a:p>
            <a:r>
              <a:rPr lang="it-IT" dirty="0"/>
              <a:t>Kit primo soccorso</a:t>
            </a:r>
          </a:p>
        </p:txBody>
      </p:sp>
      <p:sp>
        <p:nvSpPr>
          <p:cNvPr id="4" name="Segnaposto contenuto 2">
            <a:extLst>
              <a:ext uri="{FF2B5EF4-FFF2-40B4-BE49-F238E27FC236}">
                <a16:creationId xmlns:a16="http://schemas.microsoft.com/office/drawing/2014/main" id="{088C15AD-B537-47D6-9C82-4923077BDA16}"/>
              </a:ext>
            </a:extLst>
          </p:cNvPr>
          <p:cNvSpPr txBox="1">
            <a:spLocks/>
          </p:cNvSpPr>
          <p:nvPr/>
        </p:nvSpPr>
        <p:spPr>
          <a:xfrm>
            <a:off x="2589212" y="736286"/>
            <a:ext cx="4078875" cy="6454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it-IT" sz="3200" b="1" dirty="0">
                <a:solidFill>
                  <a:srgbClr val="C00000"/>
                </a:solidFill>
              </a:rPr>
              <a:t>PASSO 4</a:t>
            </a:r>
          </a:p>
        </p:txBody>
      </p:sp>
      <p:pic>
        <p:nvPicPr>
          <p:cNvPr id="5" name="Immagine 4">
            <a:extLst>
              <a:ext uri="{FF2B5EF4-FFF2-40B4-BE49-F238E27FC236}">
                <a16:creationId xmlns:a16="http://schemas.microsoft.com/office/drawing/2014/main" id="{9382F464-B92B-4C27-B52D-71A4B2A61B9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52313" y="-16335"/>
            <a:ext cx="5702235" cy="12808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15794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DC4298F-931A-4D62-AAFF-7CC48BE0A7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2148110"/>
            <a:ext cx="8911687" cy="1280890"/>
          </a:xfrm>
        </p:spPr>
        <p:txBody>
          <a:bodyPr/>
          <a:lstStyle/>
          <a:p>
            <a:r>
              <a:rPr lang="it-IT" b="1" dirty="0">
                <a:solidFill>
                  <a:schemeClr val="tx1"/>
                </a:solidFill>
              </a:rPr>
              <a:t>SORVEGLIANZA SANITARIA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63A3746-FEAA-417C-9920-D772CFB45E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92925" y="3429000"/>
            <a:ext cx="8411723" cy="2396197"/>
          </a:xfrm>
        </p:spPr>
        <p:txBody>
          <a:bodyPr/>
          <a:lstStyle/>
          <a:p>
            <a:r>
              <a:rPr lang="it-IT" dirty="0"/>
              <a:t>Obbligatoria nei casi previsti dalla legge</a:t>
            </a:r>
          </a:p>
          <a:p>
            <a:r>
              <a:rPr lang="it-IT" dirty="0"/>
              <a:t>Obbligatoria se richiesta da lavoratore e il medico la ritiene correlata al lavoro</a:t>
            </a:r>
          </a:p>
        </p:txBody>
      </p:sp>
      <p:sp>
        <p:nvSpPr>
          <p:cNvPr id="4" name="Segnaposto contenuto 2">
            <a:extLst>
              <a:ext uri="{FF2B5EF4-FFF2-40B4-BE49-F238E27FC236}">
                <a16:creationId xmlns:a16="http://schemas.microsoft.com/office/drawing/2014/main" id="{C60D5362-B08B-483F-AB85-AD95ED9E7E09}"/>
              </a:ext>
            </a:extLst>
          </p:cNvPr>
          <p:cNvSpPr txBox="1">
            <a:spLocks/>
          </p:cNvSpPr>
          <p:nvPr/>
        </p:nvSpPr>
        <p:spPr>
          <a:xfrm>
            <a:off x="2589212" y="736286"/>
            <a:ext cx="4078875" cy="6454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it-IT" sz="3200" b="1" dirty="0">
                <a:solidFill>
                  <a:srgbClr val="C00000"/>
                </a:solidFill>
              </a:rPr>
              <a:t>PASSO 5</a:t>
            </a:r>
          </a:p>
        </p:txBody>
      </p:sp>
      <p:pic>
        <p:nvPicPr>
          <p:cNvPr id="5" name="Immagine 4">
            <a:extLst>
              <a:ext uri="{FF2B5EF4-FFF2-40B4-BE49-F238E27FC236}">
                <a16:creationId xmlns:a16="http://schemas.microsoft.com/office/drawing/2014/main" id="{F18CE91A-5D4B-49B5-B38F-2C95B7453E8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52313" y="-16335"/>
            <a:ext cx="5702235" cy="12808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09132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E5A799B-8CF3-4A17-AC46-4B29718120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89212" y="1890202"/>
            <a:ext cx="8633093" cy="895201"/>
          </a:xfrm>
        </p:spPr>
        <p:txBody>
          <a:bodyPr/>
          <a:lstStyle/>
          <a:p>
            <a:r>
              <a:rPr lang="it-IT" dirty="0"/>
              <a:t>EMERGENZA SANITARIA COVID-19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072A0E60-5891-4917-BA3B-86029C4B4B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3132406"/>
            <a:ext cx="8256979" cy="2241452"/>
          </a:xfrm>
        </p:spPr>
        <p:txBody>
          <a:bodyPr/>
          <a:lstStyle/>
          <a:p>
            <a:r>
              <a:rPr lang="it-IT" dirty="0"/>
              <a:t>PROTOCOLLO REGOLAMENTAZIONE GOVERNO-PARTI SOCIALI DEL 14/03/2020 </a:t>
            </a:r>
          </a:p>
          <a:p>
            <a:r>
              <a:rPr lang="it-IT" dirty="0"/>
              <a:t>PROTOCOLLO REGOLAMENTZIONE GOVERNO E PARTI SOCIALI DEL 24/04/2020</a:t>
            </a:r>
          </a:p>
          <a:p>
            <a:r>
              <a:rPr lang="it-IT" dirty="0"/>
              <a:t>ADDENTUM DVR (PIANO ANTICONTAGIO NELLE IMPRESE)</a:t>
            </a:r>
          </a:p>
        </p:txBody>
      </p:sp>
      <p:sp>
        <p:nvSpPr>
          <p:cNvPr id="4" name="Titolo 1">
            <a:extLst>
              <a:ext uri="{FF2B5EF4-FFF2-40B4-BE49-F238E27FC236}">
                <a16:creationId xmlns:a16="http://schemas.microsoft.com/office/drawing/2014/main" id="{EDAF20CF-180B-4AAA-A291-14B259A00ED8}"/>
              </a:ext>
            </a:extLst>
          </p:cNvPr>
          <p:cNvSpPr txBox="1">
            <a:spLocks/>
          </p:cNvSpPr>
          <p:nvPr/>
        </p:nvSpPr>
        <p:spPr>
          <a:xfrm>
            <a:off x="2589211" y="647998"/>
            <a:ext cx="8633093" cy="895201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it-IT" b="1" dirty="0">
                <a:solidFill>
                  <a:srgbClr val="C00000"/>
                </a:solidFill>
              </a:rPr>
              <a:t>Cinque passi…più UNO</a:t>
            </a:r>
          </a:p>
        </p:txBody>
      </p:sp>
      <p:pic>
        <p:nvPicPr>
          <p:cNvPr id="5" name="Immagine 4">
            <a:extLst>
              <a:ext uri="{FF2B5EF4-FFF2-40B4-BE49-F238E27FC236}">
                <a16:creationId xmlns:a16="http://schemas.microsoft.com/office/drawing/2014/main" id="{8366FCEE-B74F-4DBA-B3A5-103A7AECE78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52313" y="-16335"/>
            <a:ext cx="5702235" cy="12808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87278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397D14E-A08E-49DD-BB0E-BC09CA663D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7007" y="646301"/>
            <a:ext cx="8911687" cy="1280890"/>
          </a:xfrm>
        </p:spPr>
        <p:txBody>
          <a:bodyPr/>
          <a:lstStyle/>
          <a:p>
            <a:r>
              <a:rPr lang="it-IT" dirty="0"/>
              <a:t>RIFERIMENTI NORMATIVI</a:t>
            </a:r>
            <a:br>
              <a:rPr lang="it-IT" dirty="0"/>
            </a:br>
            <a:r>
              <a:rPr lang="it-IT" dirty="0"/>
              <a:t>E SANZIONI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95F3864-2F89-49A9-BA72-9BE43F63E7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RIF. D.lgs. 81/2008 e </a:t>
            </a:r>
            <a:r>
              <a:rPr lang="it-IT" dirty="0" err="1"/>
              <a:t>smi</a:t>
            </a:r>
            <a:endParaRPr lang="it-IT" dirty="0"/>
          </a:p>
          <a:p>
            <a:r>
              <a:rPr lang="it-IT" dirty="0"/>
              <a:t>Sanzioni derivanti dal </a:t>
            </a:r>
            <a:r>
              <a:rPr lang="it-IT" dirty="0" err="1"/>
              <a:t>d.lgs</a:t>
            </a:r>
            <a:r>
              <a:rPr lang="it-IT" dirty="0"/>
              <a:t> 81/2008: </a:t>
            </a:r>
          </a:p>
        </p:txBody>
      </p:sp>
      <p:pic>
        <p:nvPicPr>
          <p:cNvPr id="4" name="Immagine 3">
            <a:extLst>
              <a:ext uri="{FF2B5EF4-FFF2-40B4-BE49-F238E27FC236}">
                <a16:creationId xmlns:a16="http://schemas.microsoft.com/office/drawing/2014/main" id="{A9C3B154-52DF-4A77-A5FF-29170666308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7387" y="3358521"/>
            <a:ext cx="11130929" cy="1705847"/>
          </a:xfrm>
          <a:prstGeom prst="rect">
            <a:avLst/>
          </a:prstGeom>
        </p:spPr>
      </p:pic>
      <p:pic>
        <p:nvPicPr>
          <p:cNvPr id="5" name="Immagine 4">
            <a:extLst>
              <a:ext uri="{FF2B5EF4-FFF2-40B4-BE49-F238E27FC236}">
                <a16:creationId xmlns:a16="http://schemas.microsoft.com/office/drawing/2014/main" id="{18ED7FDB-31F4-4F12-84E6-6344B74574A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52313" y="-16335"/>
            <a:ext cx="5702235" cy="12808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3712532"/>
      </p:ext>
    </p:extLst>
  </p:cSld>
  <p:clrMapOvr>
    <a:masterClrMapping/>
  </p:clrMapOvr>
</p:sld>
</file>

<file path=ppt/theme/theme1.xml><?xml version="1.0" encoding="utf-8"?>
<a:theme xmlns:a="http://schemas.openxmlformats.org/drawingml/2006/main" name="Filo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256</TotalTime>
  <Words>175</Words>
  <Application>Microsoft Office PowerPoint</Application>
  <PresentationFormat>Widescreen</PresentationFormat>
  <Paragraphs>36</Paragraphs>
  <Slides>8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8</vt:i4>
      </vt:variant>
    </vt:vector>
  </HeadingPairs>
  <TitlesOfParts>
    <vt:vector size="12" baseType="lpstr">
      <vt:lpstr>Arial</vt:lpstr>
      <vt:lpstr>Century Gothic</vt:lpstr>
      <vt:lpstr>Wingdings 3</vt:lpstr>
      <vt:lpstr>Filo</vt:lpstr>
      <vt:lpstr> microimprese e studi professionali SICUREZZA SUL LAVORO</vt:lpstr>
      <vt:lpstr> Chi fa cosa? Organizzazione dei ruoli</vt:lpstr>
      <vt:lpstr>VALUTAZIONE DEI RISCHI</vt:lpstr>
      <vt:lpstr>FORMAZIONE</vt:lpstr>
      <vt:lpstr> Gestione emergenze</vt:lpstr>
      <vt:lpstr>SORVEGLIANZA SANITARIA</vt:lpstr>
      <vt:lpstr>EMERGENZA SANITARIA COVID-19</vt:lpstr>
      <vt:lpstr>RIFERIMENTI NORMATIVI E SANZIONI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microimprese e studi professionali SICUREZZA SUL LAVORO</dc:title>
  <dc:creator>abe</dc:creator>
  <cp:lastModifiedBy>abe</cp:lastModifiedBy>
  <cp:revision>9</cp:revision>
  <dcterms:created xsi:type="dcterms:W3CDTF">2020-05-27T09:20:01Z</dcterms:created>
  <dcterms:modified xsi:type="dcterms:W3CDTF">2020-05-27T13:36:03Z</dcterms:modified>
</cp:coreProperties>
</file>